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Noto Serif Display Semi-Bold Italics" charset="1" panose="02020702080505090204"/>
      <p:regular r:id="rId17"/>
    </p:embeddedFont>
    <p:embeddedFont>
      <p:font typeface="Public Sans Bold" charset="1" panose="00000000000000000000"/>
      <p:regular r:id="rId18"/>
    </p:embeddedFont>
    <p:embeddedFont>
      <p:font typeface="Public Sans" charset="1" panose="000000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iblegateway.com/passage/?search=Luke%204%3A18-19&amp;version=NIV#fen-NIV-25083a"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AutoShape 2" id="2"/>
          <p:cNvSpPr/>
          <p:nvPr/>
        </p:nvSpPr>
        <p:spPr>
          <a:xfrm rot="0">
            <a:off x="1028700" y="1751768"/>
            <a:ext cx="16230600" cy="0"/>
          </a:xfrm>
          <a:prstGeom prst="line">
            <a:avLst/>
          </a:prstGeom>
          <a:ln cap="flat" w="28575">
            <a:solidFill>
              <a:srgbClr val="333333"/>
            </a:solidFill>
            <a:prstDash val="solid"/>
            <a:headEnd type="none" len="sm" w="sm"/>
            <a:tailEnd type="none" len="sm" w="sm"/>
          </a:ln>
        </p:spPr>
      </p:sp>
      <p:sp>
        <p:nvSpPr>
          <p:cNvPr name="TextBox 3" id="3"/>
          <p:cNvSpPr txBox="true"/>
          <p:nvPr/>
        </p:nvSpPr>
        <p:spPr>
          <a:xfrm rot="0">
            <a:off x="1099083" y="2466553"/>
            <a:ext cx="16089834" cy="3770779"/>
          </a:xfrm>
          <a:prstGeom prst="rect">
            <a:avLst/>
          </a:prstGeom>
        </p:spPr>
        <p:txBody>
          <a:bodyPr anchor="t" rtlCol="false" tIns="0" lIns="0" bIns="0" rIns="0">
            <a:spAutoFit/>
          </a:bodyPr>
          <a:lstStyle/>
          <a:p>
            <a:pPr algn="l">
              <a:lnSpc>
                <a:spcPts val="14740"/>
              </a:lnSpc>
            </a:pPr>
            <a:r>
              <a:rPr lang="en-US" b="true" sz="13400" i="true" spc="-656">
                <a:solidFill>
                  <a:srgbClr val="333333"/>
                </a:solidFill>
                <a:latin typeface="Noto Serif Display Semi-Bold Italics"/>
                <a:ea typeface="Noto Serif Display Semi-Bold Italics"/>
                <a:cs typeface="Noto Serif Display Semi-Bold Italics"/>
                <a:sym typeface="Noto Serif Display Semi-Bold Italics"/>
              </a:rPr>
              <a:t>What do you want me to do for you?</a:t>
            </a:r>
          </a:p>
        </p:txBody>
      </p:sp>
      <p:sp>
        <p:nvSpPr>
          <p:cNvPr name="TextBox 4" id="4"/>
          <p:cNvSpPr txBox="true"/>
          <p:nvPr/>
        </p:nvSpPr>
        <p:spPr>
          <a:xfrm rot="0">
            <a:off x="1028700" y="971550"/>
            <a:ext cx="5036818" cy="431874"/>
          </a:xfrm>
          <a:prstGeom prst="rect">
            <a:avLst/>
          </a:prstGeom>
        </p:spPr>
        <p:txBody>
          <a:bodyPr anchor="t" rtlCol="false" tIns="0" lIns="0" bIns="0" rIns="0">
            <a:spAutoFit/>
          </a:bodyPr>
          <a:lstStyle/>
          <a:p>
            <a:pPr algn="l">
              <a:lnSpc>
                <a:spcPts val="3499"/>
              </a:lnSpc>
            </a:pPr>
            <a:r>
              <a:rPr lang="en-US" sz="2499" b="true">
                <a:solidFill>
                  <a:srgbClr val="333333"/>
                </a:solidFill>
                <a:latin typeface="Public Sans Bold"/>
                <a:ea typeface="Public Sans Bold"/>
                <a:cs typeface="Public Sans Bold"/>
                <a:sym typeface="Public Sans Bold"/>
              </a:rPr>
              <a:t>Mark 10: 46-52</a:t>
            </a:r>
          </a:p>
        </p:txBody>
      </p:sp>
      <p:sp>
        <p:nvSpPr>
          <p:cNvPr name="TextBox 5" id="5"/>
          <p:cNvSpPr txBox="true"/>
          <p:nvPr/>
        </p:nvSpPr>
        <p:spPr>
          <a:xfrm rot="0">
            <a:off x="12222482" y="971550"/>
            <a:ext cx="5036818" cy="431874"/>
          </a:xfrm>
          <a:prstGeom prst="rect">
            <a:avLst/>
          </a:prstGeom>
        </p:spPr>
        <p:txBody>
          <a:bodyPr anchor="t" rtlCol="false" tIns="0" lIns="0" bIns="0" rIns="0">
            <a:spAutoFit/>
          </a:bodyPr>
          <a:lstStyle/>
          <a:p>
            <a:pPr algn="r">
              <a:lnSpc>
                <a:spcPts val="3499"/>
              </a:lnSpc>
            </a:pPr>
            <a:r>
              <a:rPr lang="en-US" b="true" sz="2499">
                <a:solidFill>
                  <a:srgbClr val="333333"/>
                </a:solidFill>
                <a:latin typeface="Public Sans Bold"/>
                <a:ea typeface="Public Sans Bold"/>
                <a:cs typeface="Public Sans Bold"/>
                <a:sym typeface="Public Sans Bold"/>
              </a:rPr>
              <a:t>FOUR BEGINNERS LESSON</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TextBox 2" id="2"/>
          <p:cNvSpPr txBox="true"/>
          <p:nvPr/>
        </p:nvSpPr>
        <p:spPr>
          <a:xfrm rot="0">
            <a:off x="1028700" y="460623"/>
            <a:ext cx="5036818" cy="688902"/>
          </a:xfrm>
          <a:prstGeom prst="rect">
            <a:avLst/>
          </a:prstGeom>
        </p:spPr>
        <p:txBody>
          <a:bodyPr anchor="t" rtlCol="false" tIns="0" lIns="0" bIns="0" rIns="0">
            <a:spAutoFit/>
          </a:bodyPr>
          <a:lstStyle/>
          <a:p>
            <a:pPr algn="l">
              <a:lnSpc>
                <a:spcPts val="5599"/>
              </a:lnSpc>
            </a:pPr>
            <a:r>
              <a:rPr lang="en-US" sz="3999" b="true">
                <a:solidFill>
                  <a:srgbClr val="333333"/>
                </a:solidFill>
                <a:latin typeface="Public Sans Bold"/>
                <a:ea typeface="Public Sans Bold"/>
                <a:cs typeface="Public Sans Bold"/>
                <a:sym typeface="Public Sans Bold"/>
              </a:rPr>
              <a:t>Mark 10: 46-52</a:t>
            </a:r>
          </a:p>
        </p:txBody>
      </p:sp>
      <p:sp>
        <p:nvSpPr>
          <p:cNvPr name="TextBox 3" id="3"/>
          <p:cNvSpPr txBox="true"/>
          <p:nvPr/>
        </p:nvSpPr>
        <p:spPr>
          <a:xfrm rot="0">
            <a:off x="935940" y="1352538"/>
            <a:ext cx="16230600" cy="8262621"/>
          </a:xfrm>
          <a:prstGeom prst="rect">
            <a:avLst/>
          </a:prstGeom>
        </p:spPr>
        <p:txBody>
          <a:bodyPr anchor="t" rtlCol="false" tIns="0" lIns="0" bIns="0" rIns="0">
            <a:spAutoFit/>
          </a:bodyPr>
          <a:lstStyle/>
          <a:p>
            <a:pPr algn="just">
              <a:lnSpc>
                <a:spcPts val="6579"/>
              </a:lnSpc>
            </a:pPr>
            <a:r>
              <a:rPr lang="en-US" sz="4699">
                <a:solidFill>
                  <a:srgbClr val="333333"/>
                </a:solidFill>
                <a:latin typeface="Public Sans"/>
                <a:ea typeface="Public Sans"/>
                <a:cs typeface="Public Sans"/>
                <a:sym typeface="Public Sans"/>
              </a:rPr>
              <a:t>Sila ay dumating sa Jerico. Habang si Hesus na kasama ang Kanyang mga alagad at ang napakaraming tao ay papalab</a:t>
            </a:r>
            <a:r>
              <a:rPr lang="en-US" sz="4699" u="none">
                <a:solidFill>
                  <a:srgbClr val="333333"/>
                </a:solidFill>
                <a:latin typeface="Public Sans"/>
                <a:ea typeface="Public Sans"/>
                <a:cs typeface="Public Sans"/>
                <a:sym typeface="Public Sans"/>
              </a:rPr>
              <a:t>a</a:t>
            </a:r>
            <a:r>
              <a:rPr lang="en-US" sz="4699">
                <a:solidFill>
                  <a:srgbClr val="333333"/>
                </a:solidFill>
                <a:latin typeface="Public Sans"/>
                <a:ea typeface="Public Sans"/>
                <a:cs typeface="Public Sans"/>
                <a:sym typeface="Public Sans"/>
              </a:rPr>
              <a:t>s sa Jerico, ang bulag na si Bartimeo na anak ni Timeo ay nakaupo sa tabi ng daan at namamalimos.</a:t>
            </a:r>
            <a:r>
              <a:rPr lang="en-US" sz="4699">
                <a:solidFill>
                  <a:srgbClr val="333333"/>
                </a:solidFill>
                <a:latin typeface="Public Sans"/>
                <a:ea typeface="Public Sans"/>
                <a:cs typeface="Public Sans"/>
                <a:sym typeface="Public Sans"/>
              </a:rPr>
              <a:t> </a:t>
            </a:r>
            <a:r>
              <a:rPr lang="en-US" sz="4699">
                <a:solidFill>
                  <a:srgbClr val="333333"/>
                </a:solidFill>
                <a:latin typeface="Public Sans"/>
                <a:ea typeface="Public Sans"/>
                <a:cs typeface="Public Sans"/>
                <a:sym typeface="Public Sans"/>
              </a:rPr>
              <a:t>Nang marinig niya na si Hesus na taga-Nazaret ang naroon, nagsimula siyang sumigaw. Sinabi niya: O anak ni David, Hesus, mahabag ka sa akin. </a:t>
            </a:r>
            <a:r>
              <a:rPr lang="en-US" sz="4699">
                <a:solidFill>
                  <a:srgbClr val="333333"/>
                </a:solidFill>
                <a:latin typeface="Public Sans"/>
                <a:ea typeface="Public Sans"/>
                <a:cs typeface="Public Sans"/>
                <a:sym typeface="Public Sans"/>
              </a:rPr>
              <a:t> </a:t>
            </a:r>
            <a:r>
              <a:rPr lang="en-US" sz="4699">
                <a:solidFill>
                  <a:srgbClr val="333333"/>
                </a:solidFill>
                <a:latin typeface="Public Sans"/>
                <a:ea typeface="Public Sans"/>
                <a:cs typeface="Public Sans"/>
                <a:sym typeface="Public Sans"/>
              </a:rPr>
              <a:t>Sinaway siya ng napakaraming tao upang tumahimik. Ngunit lalo siyang sumigaw: Anak ni David, mahabag ka sa akin. Huminto si Hesus at ipinatawag siya. </a:t>
            </a:r>
          </a:p>
        </p:txBody>
      </p:sp>
      <p:sp>
        <p:nvSpPr>
          <p:cNvPr name="AutoShape 4" id="4"/>
          <p:cNvSpPr/>
          <p:nvPr/>
        </p:nvSpPr>
        <p:spPr>
          <a:xfrm>
            <a:off x="935940" y="1348635"/>
            <a:ext cx="16230600" cy="0"/>
          </a:xfrm>
          <a:prstGeom prst="line">
            <a:avLst/>
          </a:prstGeom>
          <a:ln cap="flat" w="28575">
            <a:solidFill>
              <a:srgbClr val="333333"/>
            </a:solidFill>
            <a:prstDash val="solid"/>
            <a:headEnd type="none" len="sm" w="sm"/>
            <a:tailEnd type="none" len="sm" w="sm"/>
          </a:ln>
        </p:spPr>
      </p:sp>
    </p:spTree>
  </p:cSld>
  <p:clrMapOvr>
    <a:masterClrMapping/>
  </p:clrMapOvr>
</p:sld>
</file>

<file path=ppt/slides/slide3.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TextBox 2" id="2"/>
          <p:cNvSpPr txBox="true"/>
          <p:nvPr/>
        </p:nvSpPr>
        <p:spPr>
          <a:xfrm rot="0">
            <a:off x="1028700" y="460623"/>
            <a:ext cx="5036818" cy="688902"/>
          </a:xfrm>
          <a:prstGeom prst="rect">
            <a:avLst/>
          </a:prstGeom>
        </p:spPr>
        <p:txBody>
          <a:bodyPr anchor="t" rtlCol="false" tIns="0" lIns="0" bIns="0" rIns="0">
            <a:spAutoFit/>
          </a:bodyPr>
          <a:lstStyle/>
          <a:p>
            <a:pPr algn="l">
              <a:lnSpc>
                <a:spcPts val="5599"/>
              </a:lnSpc>
            </a:pPr>
            <a:r>
              <a:rPr lang="en-US" sz="3999" b="true">
                <a:solidFill>
                  <a:srgbClr val="333333"/>
                </a:solidFill>
                <a:latin typeface="Public Sans Bold"/>
                <a:ea typeface="Public Sans Bold"/>
                <a:cs typeface="Public Sans Bold"/>
                <a:sym typeface="Public Sans Bold"/>
              </a:rPr>
              <a:t>Mark 10: 46-52</a:t>
            </a:r>
          </a:p>
        </p:txBody>
      </p:sp>
      <p:sp>
        <p:nvSpPr>
          <p:cNvPr name="TextBox 3" id="3"/>
          <p:cNvSpPr txBox="true"/>
          <p:nvPr/>
        </p:nvSpPr>
        <p:spPr>
          <a:xfrm rot="0">
            <a:off x="880284" y="1955478"/>
            <a:ext cx="16230600" cy="7433946"/>
          </a:xfrm>
          <a:prstGeom prst="rect">
            <a:avLst/>
          </a:prstGeom>
        </p:spPr>
        <p:txBody>
          <a:bodyPr anchor="t" rtlCol="false" tIns="0" lIns="0" bIns="0" rIns="0">
            <a:spAutoFit/>
          </a:bodyPr>
          <a:lstStyle/>
          <a:p>
            <a:pPr algn="just">
              <a:lnSpc>
                <a:spcPts val="6579"/>
              </a:lnSpc>
            </a:pPr>
            <a:r>
              <a:rPr lang="en-US" sz="4699">
                <a:solidFill>
                  <a:srgbClr val="333333"/>
                </a:solidFill>
                <a:latin typeface="Public Sans"/>
                <a:ea typeface="Public Sans"/>
                <a:cs typeface="Public Sans"/>
                <a:sym typeface="Public Sans"/>
              </a:rPr>
              <a:t>Tinawag nila ang bulag na sinasabi: Lakasan mo ang iyong loob, tumindig ka, tinatawag ka ni Hesus.</a:t>
            </a:r>
            <a:r>
              <a:rPr lang="en-US" sz="4699">
                <a:solidFill>
                  <a:srgbClr val="333333"/>
                </a:solidFill>
                <a:latin typeface="Public Sans"/>
                <a:ea typeface="Public Sans"/>
                <a:cs typeface="Public Sans"/>
                <a:sym typeface="Public Sans"/>
              </a:rPr>
              <a:t> </a:t>
            </a:r>
            <a:r>
              <a:rPr lang="en-US" sz="4699">
                <a:solidFill>
                  <a:srgbClr val="333333"/>
                </a:solidFill>
                <a:latin typeface="Public Sans"/>
                <a:ea typeface="Public Sans"/>
                <a:cs typeface="Public Sans"/>
                <a:sym typeface="Public Sans"/>
              </a:rPr>
              <a:t>Itinapon niya ang kaniyang balabal, tumindig at lumapit kay Hesus. Sinabi sa kanya ni Hesus: Ano ang nais mong gawin ko sa iyo? Sumagot ang bulag at sinabi: Guro, nais kong matanggap ang aking paningin.</a:t>
            </a:r>
            <a:r>
              <a:rPr lang="en-US" sz="4699">
                <a:solidFill>
                  <a:srgbClr val="333333"/>
                </a:solidFill>
                <a:latin typeface="Public Sans"/>
                <a:ea typeface="Public Sans"/>
                <a:cs typeface="Public Sans"/>
                <a:sym typeface="Public Sans"/>
              </a:rPr>
              <a:t> </a:t>
            </a:r>
            <a:r>
              <a:rPr lang="en-US" sz="4699">
                <a:solidFill>
                  <a:srgbClr val="333333"/>
                </a:solidFill>
                <a:latin typeface="Public Sans"/>
                <a:ea typeface="Public Sans"/>
                <a:cs typeface="Public Sans"/>
                <a:sym typeface="Public Sans"/>
              </a:rPr>
              <a:t>Sinabi ni Hesus: Humayo ka. Pinagaling ka ng iyong pananampalataya. Kaagad tinanggap ng bulag ang kaniyang paningin. Siya ay sumunod kay Hesus sa daan.</a:t>
            </a:r>
          </a:p>
        </p:txBody>
      </p:sp>
      <p:sp>
        <p:nvSpPr>
          <p:cNvPr name="AutoShape 4" id="4"/>
          <p:cNvSpPr/>
          <p:nvPr/>
        </p:nvSpPr>
        <p:spPr>
          <a:xfrm>
            <a:off x="935940" y="1348635"/>
            <a:ext cx="16230600" cy="0"/>
          </a:xfrm>
          <a:prstGeom prst="line">
            <a:avLst/>
          </a:prstGeom>
          <a:ln cap="flat" w="28575">
            <a:solidFill>
              <a:srgbClr val="333333"/>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5F5F4"/>
        </a:solidFill>
      </p:bgPr>
    </p:bg>
    <p:spTree>
      <p:nvGrpSpPr>
        <p:cNvPr id="1" name=""/>
        <p:cNvGrpSpPr/>
        <p:nvPr/>
      </p:nvGrpSpPr>
      <p:grpSpPr>
        <a:xfrm>
          <a:off x="0" y="0"/>
          <a:ext cx="0" cy="0"/>
          <a:chOff x="0" y="0"/>
          <a:chExt cx="0" cy="0"/>
        </a:xfrm>
      </p:grpSpPr>
      <p:sp>
        <p:nvSpPr>
          <p:cNvPr name="TextBox 2" id="2"/>
          <p:cNvSpPr txBox="true"/>
          <p:nvPr/>
        </p:nvSpPr>
        <p:spPr>
          <a:xfrm rot="0">
            <a:off x="1028700" y="460623"/>
            <a:ext cx="10426175" cy="688902"/>
          </a:xfrm>
          <a:prstGeom prst="rect">
            <a:avLst/>
          </a:prstGeom>
        </p:spPr>
        <p:txBody>
          <a:bodyPr anchor="t" rtlCol="false" tIns="0" lIns="0" bIns="0" rIns="0">
            <a:spAutoFit/>
          </a:bodyPr>
          <a:lstStyle/>
          <a:p>
            <a:pPr algn="l">
              <a:lnSpc>
                <a:spcPts val="5599"/>
              </a:lnSpc>
            </a:pPr>
            <a:r>
              <a:rPr lang="en-US" sz="3999" b="true">
                <a:solidFill>
                  <a:srgbClr val="333333"/>
                </a:solidFill>
                <a:latin typeface="Public Sans Bold"/>
                <a:ea typeface="Public Sans Bold"/>
                <a:cs typeface="Public Sans Bold"/>
                <a:sym typeface="Public Sans Bold"/>
              </a:rPr>
              <a:t>Introduction</a:t>
            </a:r>
          </a:p>
        </p:txBody>
      </p:sp>
      <p:sp>
        <p:nvSpPr>
          <p:cNvPr name="TextBox 3" id="3"/>
          <p:cNvSpPr txBox="true"/>
          <p:nvPr/>
        </p:nvSpPr>
        <p:spPr>
          <a:xfrm rot="0">
            <a:off x="852456" y="1324710"/>
            <a:ext cx="16230600" cy="8434071"/>
          </a:xfrm>
          <a:prstGeom prst="rect">
            <a:avLst/>
          </a:prstGeom>
        </p:spPr>
        <p:txBody>
          <a:bodyPr anchor="t" rtlCol="false" tIns="0" lIns="0" bIns="0" rIns="0">
            <a:spAutoFit/>
          </a:bodyPr>
          <a:lstStyle/>
          <a:p>
            <a:pPr algn="just">
              <a:lnSpc>
                <a:spcPts val="6579"/>
              </a:lnSpc>
            </a:pPr>
            <a:r>
              <a:rPr lang="en-US" sz="4699">
                <a:solidFill>
                  <a:srgbClr val="333333"/>
                </a:solidFill>
                <a:latin typeface="Public Sans"/>
                <a:ea typeface="Public Sans"/>
                <a:cs typeface="Public Sans"/>
                <a:sym typeface="Public Sans"/>
              </a:rPr>
              <a:t>Ito ang karaniwang larawan kapag si Hesus ay pumupunta sa anumang lugar bunga marahil sa mga himala na kanyang ginagawa na bahagi ng katuparan ng mga itinakdang gagawin niya dito sa lupa ayon sa </a:t>
            </a:r>
          </a:p>
          <a:p>
            <a:pPr algn="just">
              <a:lnSpc>
                <a:spcPts val="6579"/>
              </a:lnSpc>
            </a:pPr>
          </a:p>
          <a:p>
            <a:pPr algn="just">
              <a:lnSpc>
                <a:spcPts val="6579"/>
              </a:lnSpc>
            </a:pPr>
            <a:r>
              <a:rPr lang="en-US" sz="4699">
                <a:solidFill>
                  <a:srgbClr val="333333"/>
                </a:solidFill>
                <a:latin typeface="Public Sans"/>
                <a:ea typeface="Public Sans"/>
                <a:cs typeface="Public Sans"/>
                <a:sym typeface="Public Sans"/>
              </a:rPr>
              <a:t>Luke 4:18-19 </a:t>
            </a:r>
            <a:r>
              <a:rPr lang="en-US" sz="4699">
                <a:solidFill>
                  <a:srgbClr val="333333"/>
                </a:solidFill>
                <a:latin typeface="Public Sans"/>
                <a:ea typeface="Public Sans"/>
                <a:cs typeface="Public Sans"/>
                <a:sym typeface="Public Sans"/>
              </a:rPr>
              <a:t>18 </a:t>
            </a:r>
            <a:r>
              <a:rPr lang="en-US" sz="4699">
                <a:solidFill>
                  <a:srgbClr val="333333"/>
                </a:solidFill>
                <a:latin typeface="Public Sans"/>
                <a:ea typeface="Public Sans"/>
                <a:cs typeface="Public Sans"/>
                <a:sym typeface="Public Sans"/>
              </a:rPr>
              <a:t>“The Spirit of the Lord is on me, because he has anointed me to proclaim good news to the poor. He has sent me to proclaim freedom for the prisoners and recovery of sight for the blind, to set the oppressed free, </a:t>
            </a:r>
            <a:r>
              <a:rPr lang="en-US" sz="4699">
                <a:solidFill>
                  <a:srgbClr val="333333"/>
                </a:solidFill>
                <a:latin typeface="Public Sans"/>
                <a:ea typeface="Public Sans"/>
                <a:cs typeface="Public Sans"/>
                <a:sym typeface="Public Sans"/>
              </a:rPr>
              <a:t>19</a:t>
            </a:r>
            <a:r>
              <a:rPr lang="en-US" sz="4699">
                <a:solidFill>
                  <a:srgbClr val="333333"/>
                </a:solidFill>
                <a:latin typeface="Public Sans"/>
                <a:ea typeface="Public Sans"/>
                <a:cs typeface="Public Sans"/>
                <a:sym typeface="Public Sans"/>
              </a:rPr>
              <a:t>to proclaim the year of the Lord’s favor.”</a:t>
            </a:r>
            <a:r>
              <a:rPr lang="en-US" sz="4699">
                <a:solidFill>
                  <a:srgbClr val="333333"/>
                </a:solidFill>
                <a:latin typeface="Public Sans"/>
                <a:ea typeface="Public Sans"/>
                <a:cs typeface="Public Sans"/>
                <a:sym typeface="Public Sans"/>
              </a:rPr>
              <a:t>[</a:t>
            </a:r>
            <a:r>
              <a:rPr lang="en-US" sz="4699" u="sng">
                <a:solidFill>
                  <a:srgbClr val="333333"/>
                </a:solidFill>
                <a:latin typeface="Public Sans"/>
                <a:ea typeface="Public Sans"/>
                <a:cs typeface="Public Sans"/>
                <a:sym typeface="Public Sans"/>
                <a:hlinkClick r:id="rId2" tooltip="https://www.biblegateway.com/passage/?search=Luke%204%3A18-19&amp;version=NIV#fen-NIV-25083a"/>
              </a:rPr>
              <a:t>a</a:t>
            </a:r>
            <a:r>
              <a:rPr lang="en-US" sz="4699">
                <a:solidFill>
                  <a:srgbClr val="333333"/>
                </a:solidFill>
                <a:latin typeface="Public Sans"/>
                <a:ea typeface="Public Sans"/>
                <a:cs typeface="Public Sans"/>
                <a:sym typeface="Public Sans"/>
              </a:rPr>
              <a:t>]</a:t>
            </a:r>
          </a:p>
        </p:txBody>
      </p:sp>
      <p:sp>
        <p:nvSpPr>
          <p:cNvPr name="AutoShape 4" id="4"/>
          <p:cNvSpPr/>
          <p:nvPr/>
        </p:nvSpPr>
        <p:spPr>
          <a:xfrm>
            <a:off x="935940" y="1348635"/>
            <a:ext cx="16230600" cy="0"/>
          </a:xfrm>
          <a:prstGeom prst="line">
            <a:avLst/>
          </a:prstGeom>
          <a:ln cap="flat" w="28575">
            <a:solidFill>
              <a:srgbClr val="333333"/>
            </a:solidFill>
            <a:prstDash val="solid"/>
            <a:headEnd type="none" len="sm" w="sm"/>
            <a:tailEnd type="none" len="sm" w="sm"/>
          </a:ln>
        </p:spPr>
      </p:sp>
    </p:spTree>
  </p:cSld>
  <p:clrMapOvr>
    <a:masterClrMapping/>
  </p:clrMapOvr>
</p:sld>
</file>

<file path=ppt/slides/slide5.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TextBox 2" id="2"/>
          <p:cNvSpPr txBox="true"/>
          <p:nvPr/>
        </p:nvSpPr>
        <p:spPr>
          <a:xfrm rot="0">
            <a:off x="1028700" y="460623"/>
            <a:ext cx="10426175" cy="688902"/>
          </a:xfrm>
          <a:prstGeom prst="rect">
            <a:avLst/>
          </a:prstGeom>
        </p:spPr>
        <p:txBody>
          <a:bodyPr anchor="t" rtlCol="false" tIns="0" lIns="0" bIns="0" rIns="0">
            <a:spAutoFit/>
          </a:bodyPr>
          <a:lstStyle/>
          <a:p>
            <a:pPr algn="l">
              <a:lnSpc>
                <a:spcPts val="5599"/>
              </a:lnSpc>
            </a:pPr>
            <a:r>
              <a:rPr lang="en-US" sz="3999" b="true">
                <a:solidFill>
                  <a:srgbClr val="333333"/>
                </a:solidFill>
                <a:latin typeface="Public Sans Bold"/>
                <a:ea typeface="Public Sans Bold"/>
                <a:cs typeface="Public Sans Bold"/>
                <a:sym typeface="Public Sans Bold"/>
              </a:rPr>
              <a:t>I. Pagbabalik Tanaw sa Kasaysayan</a:t>
            </a:r>
          </a:p>
        </p:txBody>
      </p:sp>
      <p:sp>
        <p:nvSpPr>
          <p:cNvPr name="TextBox 3" id="3"/>
          <p:cNvSpPr txBox="true"/>
          <p:nvPr/>
        </p:nvSpPr>
        <p:spPr>
          <a:xfrm rot="0">
            <a:off x="935940" y="1398035"/>
            <a:ext cx="16230600" cy="8235279"/>
          </a:xfrm>
          <a:prstGeom prst="rect">
            <a:avLst/>
          </a:prstGeom>
        </p:spPr>
        <p:txBody>
          <a:bodyPr anchor="t" rtlCol="false" tIns="0" lIns="0" bIns="0" rIns="0">
            <a:spAutoFit/>
          </a:bodyPr>
          <a:lstStyle/>
          <a:p>
            <a:pPr algn="l">
              <a:lnSpc>
                <a:spcPts val="8224"/>
              </a:lnSpc>
            </a:pPr>
            <a:r>
              <a:rPr lang="en-US" sz="4699">
                <a:solidFill>
                  <a:srgbClr val="333333"/>
                </a:solidFill>
                <a:latin typeface="Public Sans"/>
                <a:ea typeface="Public Sans"/>
                <a:cs typeface="Public Sans"/>
                <a:sym typeface="Public Sans"/>
              </a:rPr>
              <a:t>a. Si Bartimeo – bulag na anak ng ama na si Timeo na namamalimos sa daan</a:t>
            </a:r>
          </a:p>
          <a:p>
            <a:pPr algn="l">
              <a:lnSpc>
                <a:spcPts val="8224"/>
              </a:lnSpc>
            </a:pPr>
            <a:r>
              <a:rPr lang="en-US" sz="4699">
                <a:solidFill>
                  <a:srgbClr val="333333"/>
                </a:solidFill>
                <a:latin typeface="Public Sans"/>
                <a:ea typeface="Public Sans"/>
                <a:cs typeface="Public Sans"/>
                <a:sym typeface="Public Sans"/>
              </a:rPr>
              <a:t>b. Sumigaw ng marinig na si Hesus ay dumadaan - Hesus mahabag ka sa akin</a:t>
            </a:r>
          </a:p>
          <a:p>
            <a:pPr algn="l">
              <a:lnSpc>
                <a:spcPts val="8224"/>
              </a:lnSpc>
            </a:pPr>
            <a:r>
              <a:rPr lang="en-US" sz="4699">
                <a:solidFill>
                  <a:srgbClr val="333333"/>
                </a:solidFill>
                <a:latin typeface="Public Sans"/>
                <a:ea typeface="Public Sans"/>
                <a:cs typeface="Public Sans"/>
                <a:sym typeface="Public Sans"/>
              </a:rPr>
              <a:t>c. Sinaway ng mga tao upang tumahimik subalit lalong sumigaw na humihingi ng habag</a:t>
            </a:r>
          </a:p>
          <a:p>
            <a:pPr algn="l">
              <a:lnSpc>
                <a:spcPts val="8224"/>
              </a:lnSpc>
            </a:pPr>
            <a:r>
              <a:rPr lang="en-US" sz="4699">
                <a:solidFill>
                  <a:srgbClr val="333333"/>
                </a:solidFill>
                <a:latin typeface="Public Sans"/>
                <a:ea typeface="Public Sans"/>
                <a:cs typeface="Public Sans"/>
                <a:sym typeface="Public Sans"/>
              </a:rPr>
              <a:t>d. Huminto si Hesus at tinawag si Bartimeo</a:t>
            </a:r>
          </a:p>
          <a:p>
            <a:pPr algn="l">
              <a:lnSpc>
                <a:spcPts val="8224"/>
              </a:lnSpc>
            </a:pPr>
            <a:r>
              <a:rPr lang="en-US" sz="4699">
                <a:solidFill>
                  <a:srgbClr val="333333"/>
                </a:solidFill>
                <a:latin typeface="Public Sans"/>
                <a:ea typeface="Public Sans"/>
                <a:cs typeface="Public Sans"/>
                <a:sym typeface="Public Sans"/>
              </a:rPr>
              <a:t>e. Itinapon ang balabal, tumindig at lumapit kay Hesus</a:t>
            </a:r>
          </a:p>
        </p:txBody>
      </p:sp>
      <p:sp>
        <p:nvSpPr>
          <p:cNvPr name="AutoShape 4" id="4"/>
          <p:cNvSpPr/>
          <p:nvPr/>
        </p:nvSpPr>
        <p:spPr>
          <a:xfrm>
            <a:off x="935940" y="1348635"/>
            <a:ext cx="16230600" cy="0"/>
          </a:xfrm>
          <a:prstGeom prst="line">
            <a:avLst/>
          </a:prstGeom>
          <a:ln cap="flat" w="28575">
            <a:solidFill>
              <a:srgbClr val="333333"/>
            </a:solidFill>
            <a:prstDash val="solid"/>
            <a:headEnd type="none" len="sm" w="sm"/>
            <a:tailEnd type="none" len="sm" w="sm"/>
          </a:ln>
        </p:spPr>
      </p:sp>
    </p:spTree>
  </p:cSld>
  <p:clrMapOvr>
    <a:masterClrMapping/>
  </p:clrMapOvr>
</p:sld>
</file>

<file path=ppt/slides/slide6.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TextBox 2" id="2"/>
          <p:cNvSpPr txBox="true"/>
          <p:nvPr/>
        </p:nvSpPr>
        <p:spPr>
          <a:xfrm rot="0">
            <a:off x="1028700" y="460623"/>
            <a:ext cx="10426175" cy="688902"/>
          </a:xfrm>
          <a:prstGeom prst="rect">
            <a:avLst/>
          </a:prstGeom>
        </p:spPr>
        <p:txBody>
          <a:bodyPr anchor="t" rtlCol="false" tIns="0" lIns="0" bIns="0" rIns="0">
            <a:spAutoFit/>
          </a:bodyPr>
          <a:lstStyle/>
          <a:p>
            <a:pPr algn="l">
              <a:lnSpc>
                <a:spcPts val="5599"/>
              </a:lnSpc>
            </a:pPr>
            <a:r>
              <a:rPr lang="en-US" sz="3999" b="true">
                <a:solidFill>
                  <a:srgbClr val="333333"/>
                </a:solidFill>
                <a:latin typeface="Public Sans Bold"/>
                <a:ea typeface="Public Sans Bold"/>
                <a:cs typeface="Public Sans Bold"/>
                <a:sym typeface="Public Sans Bold"/>
              </a:rPr>
              <a:t>I. Pagbabalik Tanaw sa Kasaysayan</a:t>
            </a:r>
          </a:p>
        </p:txBody>
      </p:sp>
      <p:sp>
        <p:nvSpPr>
          <p:cNvPr name="TextBox 3" id="3"/>
          <p:cNvSpPr txBox="true"/>
          <p:nvPr/>
        </p:nvSpPr>
        <p:spPr>
          <a:xfrm rot="0">
            <a:off x="935940" y="1628690"/>
            <a:ext cx="16230600" cy="7705857"/>
          </a:xfrm>
          <a:prstGeom prst="rect">
            <a:avLst/>
          </a:prstGeom>
        </p:spPr>
        <p:txBody>
          <a:bodyPr anchor="t" rtlCol="false" tIns="0" lIns="0" bIns="0" rIns="0">
            <a:spAutoFit/>
          </a:bodyPr>
          <a:lstStyle/>
          <a:p>
            <a:pPr algn="l">
              <a:lnSpc>
                <a:spcPts val="8788"/>
              </a:lnSpc>
            </a:pPr>
            <a:r>
              <a:rPr lang="en-US" sz="4699">
                <a:solidFill>
                  <a:srgbClr val="333333"/>
                </a:solidFill>
                <a:latin typeface="Public Sans"/>
                <a:ea typeface="Public Sans"/>
                <a:cs typeface="Public Sans"/>
                <a:sym typeface="Public Sans"/>
              </a:rPr>
              <a:t>f. Tinanong ni Hesus kung ano ang nais niyang gawin ni Hesus sa kanya</a:t>
            </a:r>
          </a:p>
          <a:p>
            <a:pPr algn="l">
              <a:lnSpc>
                <a:spcPts val="8788"/>
              </a:lnSpc>
            </a:pPr>
            <a:r>
              <a:rPr lang="en-US" sz="4699">
                <a:solidFill>
                  <a:srgbClr val="333333"/>
                </a:solidFill>
                <a:latin typeface="Public Sans"/>
                <a:ea typeface="Public Sans"/>
                <a:cs typeface="Public Sans"/>
                <a:sym typeface="Public Sans"/>
              </a:rPr>
              <a:t>g. Sumagot na makakita siya</a:t>
            </a:r>
          </a:p>
          <a:p>
            <a:pPr algn="l">
              <a:lnSpc>
                <a:spcPts val="8788"/>
              </a:lnSpc>
            </a:pPr>
            <a:r>
              <a:rPr lang="en-US" sz="4699">
                <a:solidFill>
                  <a:srgbClr val="333333"/>
                </a:solidFill>
                <a:latin typeface="Public Sans"/>
                <a:ea typeface="Public Sans"/>
                <a:cs typeface="Public Sans"/>
                <a:sym typeface="Public Sans"/>
              </a:rPr>
              <a:t>h. Ang sabi ni Hesus ay humayo ka. Pinagaling ka ng iyong pananampalataya</a:t>
            </a:r>
          </a:p>
          <a:p>
            <a:pPr algn="l">
              <a:lnSpc>
                <a:spcPts val="8788"/>
              </a:lnSpc>
            </a:pPr>
            <a:r>
              <a:rPr lang="en-US" sz="4699">
                <a:solidFill>
                  <a:srgbClr val="333333"/>
                </a:solidFill>
                <a:latin typeface="Public Sans"/>
                <a:ea typeface="Public Sans"/>
                <a:cs typeface="Public Sans"/>
                <a:sym typeface="Public Sans"/>
              </a:rPr>
              <a:t>i. Kaagad tinanggap ang kanyang paningin </a:t>
            </a:r>
          </a:p>
          <a:p>
            <a:pPr algn="l">
              <a:lnSpc>
                <a:spcPts val="8788"/>
              </a:lnSpc>
            </a:pPr>
            <a:r>
              <a:rPr lang="en-US" sz="4699">
                <a:solidFill>
                  <a:srgbClr val="333333"/>
                </a:solidFill>
                <a:latin typeface="Public Sans"/>
                <a:ea typeface="Public Sans"/>
                <a:cs typeface="Public Sans"/>
                <a:sym typeface="Public Sans"/>
              </a:rPr>
              <a:t>j. Sumunod kay Hesus sa daan</a:t>
            </a:r>
          </a:p>
        </p:txBody>
      </p:sp>
      <p:sp>
        <p:nvSpPr>
          <p:cNvPr name="AutoShape 4" id="4"/>
          <p:cNvSpPr/>
          <p:nvPr/>
        </p:nvSpPr>
        <p:spPr>
          <a:xfrm>
            <a:off x="935940" y="1348635"/>
            <a:ext cx="16230600" cy="0"/>
          </a:xfrm>
          <a:prstGeom prst="line">
            <a:avLst/>
          </a:prstGeom>
          <a:ln cap="flat" w="28575">
            <a:solidFill>
              <a:srgbClr val="333333"/>
            </a:solidFill>
            <a:prstDash val="solid"/>
            <a:headEnd type="none" len="sm" w="sm"/>
            <a:tailEnd type="none" len="sm" w="sm"/>
          </a:ln>
        </p:spPr>
      </p:sp>
    </p:spTree>
  </p:cSld>
  <p:clrMapOvr>
    <a:masterClrMapping/>
  </p:clrMapOvr>
</p:sld>
</file>

<file path=ppt/slides/slide7.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TextBox 2" id="2"/>
          <p:cNvSpPr txBox="true"/>
          <p:nvPr/>
        </p:nvSpPr>
        <p:spPr>
          <a:xfrm rot="0">
            <a:off x="1028700" y="460623"/>
            <a:ext cx="10426175" cy="688902"/>
          </a:xfrm>
          <a:prstGeom prst="rect">
            <a:avLst/>
          </a:prstGeom>
        </p:spPr>
        <p:txBody>
          <a:bodyPr anchor="t" rtlCol="false" tIns="0" lIns="0" bIns="0" rIns="0">
            <a:spAutoFit/>
          </a:bodyPr>
          <a:lstStyle/>
          <a:p>
            <a:pPr algn="l">
              <a:lnSpc>
                <a:spcPts val="5599"/>
              </a:lnSpc>
            </a:pPr>
            <a:r>
              <a:rPr lang="en-US" sz="3999" b="true">
                <a:solidFill>
                  <a:srgbClr val="333333"/>
                </a:solidFill>
                <a:latin typeface="Public Sans Bold"/>
                <a:ea typeface="Public Sans Bold"/>
                <a:cs typeface="Public Sans Bold"/>
                <a:sym typeface="Public Sans Bold"/>
              </a:rPr>
              <a:t>II. Mga leksiyong dapat matutunan</a:t>
            </a:r>
          </a:p>
        </p:txBody>
      </p:sp>
      <p:sp>
        <p:nvSpPr>
          <p:cNvPr name="TextBox 3" id="3"/>
          <p:cNvSpPr txBox="true"/>
          <p:nvPr/>
        </p:nvSpPr>
        <p:spPr>
          <a:xfrm rot="0">
            <a:off x="741144" y="1713917"/>
            <a:ext cx="16007976" cy="6048313"/>
          </a:xfrm>
          <a:prstGeom prst="rect">
            <a:avLst/>
          </a:prstGeom>
        </p:spPr>
        <p:txBody>
          <a:bodyPr anchor="t" rtlCol="false" tIns="0" lIns="0" bIns="0" rIns="0">
            <a:spAutoFit/>
          </a:bodyPr>
          <a:lstStyle/>
          <a:p>
            <a:pPr algn="l">
              <a:lnSpc>
                <a:spcPts val="8036"/>
              </a:lnSpc>
            </a:pPr>
            <a:r>
              <a:rPr lang="en-US" sz="4699">
                <a:solidFill>
                  <a:srgbClr val="333333"/>
                </a:solidFill>
                <a:latin typeface="Public Sans"/>
                <a:ea typeface="Public Sans"/>
                <a:cs typeface="Public Sans"/>
                <a:sym typeface="Public Sans"/>
              </a:rPr>
              <a:t>   </a:t>
            </a:r>
            <a:r>
              <a:rPr lang="en-US" sz="4699" b="true">
                <a:solidFill>
                  <a:srgbClr val="333333"/>
                </a:solidFill>
                <a:latin typeface="Public Sans Bold"/>
                <a:ea typeface="Public Sans Bold"/>
                <a:cs typeface="Public Sans Bold"/>
                <a:sym typeface="Public Sans Bold"/>
              </a:rPr>
              <a:t>A. Lumapit sa Diyos ng mula sa puso – </a:t>
            </a:r>
            <a:r>
              <a:rPr lang="en-US" sz="4699">
                <a:solidFill>
                  <a:srgbClr val="333333"/>
                </a:solidFill>
                <a:latin typeface="Public Sans"/>
                <a:ea typeface="Public Sans"/>
                <a:cs typeface="Public Sans"/>
                <a:sym typeface="Public Sans"/>
              </a:rPr>
              <a:t>“Hesus mahabag ka sa akin”</a:t>
            </a:r>
          </a:p>
          <a:p>
            <a:pPr algn="l">
              <a:lnSpc>
                <a:spcPts val="8036"/>
              </a:lnSpc>
            </a:pPr>
            <a:r>
              <a:rPr lang="en-US" sz="4699">
                <a:solidFill>
                  <a:srgbClr val="333333"/>
                </a:solidFill>
                <a:latin typeface="Public Sans"/>
                <a:ea typeface="Public Sans"/>
                <a:cs typeface="Public Sans"/>
                <a:sym typeface="Public Sans"/>
              </a:rPr>
              <a:t>           1. Walang pagkukunwari</a:t>
            </a:r>
          </a:p>
          <a:p>
            <a:pPr algn="l">
              <a:lnSpc>
                <a:spcPts val="8036"/>
              </a:lnSpc>
            </a:pPr>
            <a:r>
              <a:rPr lang="en-US" sz="4699">
                <a:solidFill>
                  <a:srgbClr val="333333"/>
                </a:solidFill>
                <a:latin typeface="Public Sans"/>
                <a:ea typeface="Public Sans"/>
                <a:cs typeface="Public Sans"/>
                <a:sym typeface="Public Sans"/>
              </a:rPr>
              <a:t>           2. Ihayag ang buong katotohanan at kalagayan ng buhay</a:t>
            </a:r>
          </a:p>
          <a:p>
            <a:pPr algn="l">
              <a:lnSpc>
                <a:spcPts val="8036"/>
              </a:lnSpc>
            </a:pPr>
            <a:r>
              <a:rPr lang="en-US" sz="4699">
                <a:solidFill>
                  <a:srgbClr val="333333"/>
                </a:solidFill>
                <a:latin typeface="Public Sans"/>
                <a:ea typeface="Public Sans"/>
                <a:cs typeface="Public Sans"/>
                <a:sym typeface="Public Sans"/>
              </a:rPr>
              <a:t>           3. Hindi nahiya kaya nga sumigaw siya.</a:t>
            </a:r>
          </a:p>
        </p:txBody>
      </p:sp>
      <p:sp>
        <p:nvSpPr>
          <p:cNvPr name="AutoShape 4" id="4"/>
          <p:cNvSpPr/>
          <p:nvPr/>
        </p:nvSpPr>
        <p:spPr>
          <a:xfrm>
            <a:off x="935940" y="1348635"/>
            <a:ext cx="16230600" cy="0"/>
          </a:xfrm>
          <a:prstGeom prst="line">
            <a:avLst/>
          </a:prstGeom>
          <a:ln cap="flat" w="28575">
            <a:solidFill>
              <a:srgbClr val="333333"/>
            </a:solidFill>
            <a:prstDash val="solid"/>
            <a:headEnd type="none" len="sm" w="sm"/>
            <a:tailEnd type="none" len="sm" w="sm"/>
          </a:ln>
        </p:spPr>
      </p:sp>
    </p:spTree>
  </p:cSld>
  <p:clrMapOvr>
    <a:masterClrMapping/>
  </p:clrMapOvr>
</p:sld>
</file>

<file path=ppt/slides/slide8.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TextBox 2" id="2"/>
          <p:cNvSpPr txBox="true"/>
          <p:nvPr/>
        </p:nvSpPr>
        <p:spPr>
          <a:xfrm rot="0">
            <a:off x="1028700" y="460623"/>
            <a:ext cx="10426175" cy="688902"/>
          </a:xfrm>
          <a:prstGeom prst="rect">
            <a:avLst/>
          </a:prstGeom>
        </p:spPr>
        <p:txBody>
          <a:bodyPr anchor="t" rtlCol="false" tIns="0" lIns="0" bIns="0" rIns="0">
            <a:spAutoFit/>
          </a:bodyPr>
          <a:lstStyle/>
          <a:p>
            <a:pPr algn="l">
              <a:lnSpc>
                <a:spcPts val="5599"/>
              </a:lnSpc>
            </a:pPr>
            <a:r>
              <a:rPr lang="en-US" sz="3999" b="true">
                <a:solidFill>
                  <a:srgbClr val="333333"/>
                </a:solidFill>
                <a:latin typeface="Public Sans Bold"/>
                <a:ea typeface="Public Sans Bold"/>
                <a:cs typeface="Public Sans Bold"/>
                <a:sym typeface="Public Sans Bold"/>
              </a:rPr>
              <a:t>II. Mga leksiyong dapat matutunan</a:t>
            </a:r>
          </a:p>
        </p:txBody>
      </p:sp>
      <p:sp>
        <p:nvSpPr>
          <p:cNvPr name="TextBox 3" id="3"/>
          <p:cNvSpPr txBox="true"/>
          <p:nvPr/>
        </p:nvSpPr>
        <p:spPr>
          <a:xfrm rot="0">
            <a:off x="1028700" y="1751021"/>
            <a:ext cx="16007976" cy="7067414"/>
          </a:xfrm>
          <a:prstGeom prst="rect">
            <a:avLst/>
          </a:prstGeom>
        </p:spPr>
        <p:txBody>
          <a:bodyPr anchor="t" rtlCol="false" tIns="0" lIns="0" bIns="0" rIns="0">
            <a:spAutoFit/>
          </a:bodyPr>
          <a:lstStyle/>
          <a:p>
            <a:pPr algn="l">
              <a:lnSpc>
                <a:spcPts val="8036"/>
              </a:lnSpc>
            </a:pPr>
            <a:r>
              <a:rPr lang="en-US" sz="4699" b="true">
                <a:solidFill>
                  <a:srgbClr val="333333"/>
                </a:solidFill>
                <a:latin typeface="Public Sans Bold"/>
                <a:ea typeface="Public Sans Bold"/>
                <a:cs typeface="Public Sans Bold"/>
                <a:sym typeface="Public Sans Bold"/>
              </a:rPr>
              <a:t>B. Naririnig ng Diyos ang lahat ng ating mga daing</a:t>
            </a:r>
          </a:p>
          <a:p>
            <a:pPr algn="l">
              <a:lnSpc>
                <a:spcPts val="8036"/>
              </a:lnSpc>
            </a:pPr>
            <a:r>
              <a:rPr lang="en-US" sz="4699">
                <a:solidFill>
                  <a:srgbClr val="333333"/>
                </a:solidFill>
                <a:latin typeface="Public Sans"/>
                <a:ea typeface="Public Sans"/>
                <a:cs typeface="Public Sans"/>
                <a:sym typeface="Public Sans"/>
              </a:rPr>
              <a:t>           Note: Batid ng Diyos ang lahat ng ating kailangan</a:t>
            </a:r>
          </a:p>
          <a:p>
            <a:pPr algn="l">
              <a:lnSpc>
                <a:spcPts val="8036"/>
              </a:lnSpc>
            </a:pPr>
            <a:r>
              <a:rPr lang="en-US" sz="4699">
                <a:solidFill>
                  <a:srgbClr val="333333"/>
                </a:solidFill>
                <a:latin typeface="Public Sans"/>
                <a:ea typeface="Public Sans"/>
                <a:cs typeface="Public Sans"/>
                <a:sym typeface="Public Sans"/>
              </a:rPr>
              <a:t>           </a:t>
            </a:r>
            <a:r>
              <a:rPr lang="en-US" sz="4699">
                <a:solidFill>
                  <a:srgbClr val="333333"/>
                </a:solidFill>
                <a:latin typeface="Public Sans"/>
                <a:ea typeface="Public Sans"/>
                <a:cs typeface="Public Sans"/>
                <a:sym typeface="Public Sans"/>
              </a:rPr>
              <a:t>1. Parang di narinig noong una siyang sumigaw kaya kanyang inulit</a:t>
            </a:r>
          </a:p>
          <a:p>
            <a:pPr algn="l">
              <a:lnSpc>
                <a:spcPts val="8036"/>
              </a:lnSpc>
            </a:pPr>
            <a:r>
              <a:rPr lang="en-US" sz="4699">
                <a:solidFill>
                  <a:srgbClr val="333333"/>
                </a:solidFill>
                <a:latin typeface="Public Sans"/>
                <a:ea typeface="Public Sans"/>
                <a:cs typeface="Public Sans"/>
                <a:sym typeface="Public Sans"/>
              </a:rPr>
              <a:t>           2. Tinitingnan ng Diyos kung makatotohanan ang ating pagtawag</a:t>
            </a:r>
          </a:p>
          <a:p>
            <a:pPr algn="l">
              <a:lnSpc>
                <a:spcPts val="8036"/>
              </a:lnSpc>
            </a:pPr>
            <a:r>
              <a:rPr lang="en-US" sz="4699">
                <a:solidFill>
                  <a:srgbClr val="333333"/>
                </a:solidFill>
                <a:latin typeface="Public Sans"/>
                <a:ea typeface="Public Sans"/>
                <a:cs typeface="Public Sans"/>
                <a:sym typeface="Public Sans"/>
              </a:rPr>
              <a:t>           </a:t>
            </a:r>
            <a:r>
              <a:rPr lang="en-US" sz="4699">
                <a:solidFill>
                  <a:srgbClr val="333333"/>
                </a:solidFill>
                <a:latin typeface="Public Sans"/>
                <a:ea typeface="Public Sans"/>
                <a:cs typeface="Public Sans"/>
                <a:sym typeface="Public Sans"/>
              </a:rPr>
              <a:t>3. Hindi dapat magpapigil sa anumang balakid</a:t>
            </a:r>
          </a:p>
        </p:txBody>
      </p:sp>
      <p:sp>
        <p:nvSpPr>
          <p:cNvPr name="AutoShape 4" id="4"/>
          <p:cNvSpPr/>
          <p:nvPr/>
        </p:nvSpPr>
        <p:spPr>
          <a:xfrm>
            <a:off x="935940" y="1348635"/>
            <a:ext cx="16230600" cy="0"/>
          </a:xfrm>
          <a:prstGeom prst="line">
            <a:avLst/>
          </a:prstGeom>
          <a:ln cap="flat" w="28575">
            <a:solidFill>
              <a:srgbClr val="333333"/>
            </a:solidFill>
            <a:prstDash val="solid"/>
            <a:headEnd type="none" len="sm" w="sm"/>
            <a:tailEnd type="none" len="sm" w="sm"/>
          </a:ln>
        </p:spPr>
      </p:sp>
    </p:spTree>
  </p:cSld>
  <p:clrMapOvr>
    <a:masterClrMapping/>
  </p:clrMapOvr>
</p:sld>
</file>

<file path=ppt/slides/slide9.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TextBox 2" id="2"/>
          <p:cNvSpPr txBox="true"/>
          <p:nvPr/>
        </p:nvSpPr>
        <p:spPr>
          <a:xfrm rot="0">
            <a:off x="1028700" y="460623"/>
            <a:ext cx="10426175" cy="688902"/>
          </a:xfrm>
          <a:prstGeom prst="rect">
            <a:avLst/>
          </a:prstGeom>
        </p:spPr>
        <p:txBody>
          <a:bodyPr anchor="t" rtlCol="false" tIns="0" lIns="0" bIns="0" rIns="0">
            <a:spAutoFit/>
          </a:bodyPr>
          <a:lstStyle/>
          <a:p>
            <a:pPr algn="l">
              <a:lnSpc>
                <a:spcPts val="5599"/>
              </a:lnSpc>
            </a:pPr>
            <a:r>
              <a:rPr lang="en-US" sz="3999" b="true">
                <a:solidFill>
                  <a:srgbClr val="333333"/>
                </a:solidFill>
                <a:latin typeface="Public Sans Bold"/>
                <a:ea typeface="Public Sans Bold"/>
                <a:cs typeface="Public Sans Bold"/>
                <a:sym typeface="Public Sans Bold"/>
              </a:rPr>
              <a:t>II. Mga leksiyong dapat matutunan</a:t>
            </a:r>
          </a:p>
        </p:txBody>
      </p:sp>
      <p:sp>
        <p:nvSpPr>
          <p:cNvPr name="TextBox 3" id="3"/>
          <p:cNvSpPr txBox="true"/>
          <p:nvPr/>
        </p:nvSpPr>
        <p:spPr>
          <a:xfrm rot="0">
            <a:off x="1028700" y="1751021"/>
            <a:ext cx="16007976" cy="7067414"/>
          </a:xfrm>
          <a:prstGeom prst="rect">
            <a:avLst/>
          </a:prstGeom>
        </p:spPr>
        <p:txBody>
          <a:bodyPr anchor="t" rtlCol="false" tIns="0" lIns="0" bIns="0" rIns="0">
            <a:spAutoFit/>
          </a:bodyPr>
          <a:lstStyle/>
          <a:p>
            <a:pPr algn="l">
              <a:lnSpc>
                <a:spcPts val="8036"/>
              </a:lnSpc>
            </a:pPr>
            <a:r>
              <a:rPr lang="en-US" sz="4699" b="true">
                <a:solidFill>
                  <a:srgbClr val="333333"/>
                </a:solidFill>
                <a:latin typeface="Public Sans Bold"/>
                <a:ea typeface="Public Sans Bold"/>
                <a:cs typeface="Public Sans Bold"/>
                <a:sym typeface="Public Sans Bold"/>
              </a:rPr>
              <a:t>C. Tanggalin ang lahat ng sagabal sa paglapit sa Panginoon</a:t>
            </a:r>
            <a:r>
              <a:rPr lang="en-US" sz="4699">
                <a:solidFill>
                  <a:srgbClr val="333333"/>
                </a:solidFill>
                <a:latin typeface="Public Sans"/>
                <a:ea typeface="Public Sans"/>
                <a:cs typeface="Public Sans"/>
                <a:sym typeface="Public Sans"/>
              </a:rPr>
              <a:t>- Matt.11:28-30 </a:t>
            </a:r>
          </a:p>
          <a:p>
            <a:pPr algn="l">
              <a:lnSpc>
                <a:spcPts val="8036"/>
              </a:lnSpc>
            </a:pPr>
            <a:r>
              <a:rPr lang="en-US" sz="4699">
                <a:solidFill>
                  <a:srgbClr val="333333"/>
                </a:solidFill>
                <a:latin typeface="Public Sans"/>
                <a:ea typeface="Public Sans"/>
                <a:cs typeface="Public Sans"/>
                <a:sym typeface="Public Sans"/>
              </a:rPr>
              <a:t>         * Kasalanan, kataasan, maling kaisipan/paniniwala- sumisimbulo sa balabal</a:t>
            </a:r>
          </a:p>
          <a:p>
            <a:pPr algn="l">
              <a:lnSpc>
                <a:spcPts val="8036"/>
              </a:lnSpc>
            </a:pPr>
          </a:p>
          <a:p>
            <a:pPr algn="l">
              <a:lnSpc>
                <a:spcPts val="8036"/>
              </a:lnSpc>
            </a:pPr>
            <a:r>
              <a:rPr lang="en-US" b="true" sz="4699">
                <a:solidFill>
                  <a:srgbClr val="333333"/>
                </a:solidFill>
                <a:latin typeface="Public Sans Bold"/>
                <a:ea typeface="Public Sans Bold"/>
                <a:cs typeface="Public Sans Bold"/>
                <a:sym typeface="Public Sans Bold"/>
              </a:rPr>
              <a:t>D.  Magdesisyong isuko ang lahat-lahat sa Panginoong Hesus –</a:t>
            </a:r>
            <a:r>
              <a:rPr lang="en-US" sz="4699">
                <a:solidFill>
                  <a:srgbClr val="333333"/>
                </a:solidFill>
                <a:latin typeface="Public Sans"/>
                <a:ea typeface="Public Sans"/>
                <a:cs typeface="Public Sans"/>
                <a:sym typeface="Public Sans"/>
              </a:rPr>
              <a:t> “Tumindig at lumapit kay Hesus”</a:t>
            </a:r>
          </a:p>
        </p:txBody>
      </p:sp>
      <p:sp>
        <p:nvSpPr>
          <p:cNvPr name="AutoShape 4" id="4"/>
          <p:cNvSpPr/>
          <p:nvPr/>
        </p:nvSpPr>
        <p:spPr>
          <a:xfrm>
            <a:off x="935940" y="1348635"/>
            <a:ext cx="16230600" cy="0"/>
          </a:xfrm>
          <a:prstGeom prst="line">
            <a:avLst/>
          </a:prstGeom>
          <a:ln cap="flat" w="28575">
            <a:solidFill>
              <a:srgbClr val="333333"/>
            </a:solidFill>
            <a:prstDash val="solid"/>
            <a:headEnd type="none" len="sm" w="sm"/>
            <a:tailEnd type="none" len="sm" w="sm"/>
          </a:ln>
        </p:spPr>
      </p:sp>
    </p:spTree>
  </p:cSld>
  <p:clrMapOvr>
    <a:masterClrMapping/>
  </p:clrMapOvr>
</p:sld>
</file>

<file path=ppt/slides/slide10.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TextBox 2" id="2"/>
          <p:cNvSpPr txBox="true"/>
          <p:nvPr/>
        </p:nvSpPr>
        <p:spPr>
          <a:xfrm rot="0">
            <a:off x="1028700" y="460623"/>
            <a:ext cx="10426175" cy="688902"/>
          </a:xfrm>
          <a:prstGeom prst="rect">
            <a:avLst/>
          </a:prstGeom>
        </p:spPr>
        <p:txBody>
          <a:bodyPr anchor="t" rtlCol="false" tIns="0" lIns="0" bIns="0" rIns="0">
            <a:spAutoFit/>
          </a:bodyPr>
          <a:lstStyle/>
          <a:p>
            <a:pPr algn="l">
              <a:lnSpc>
                <a:spcPts val="5599"/>
              </a:lnSpc>
            </a:pPr>
            <a:r>
              <a:rPr lang="en-US" sz="3999" b="true">
                <a:solidFill>
                  <a:srgbClr val="333333"/>
                </a:solidFill>
                <a:latin typeface="Public Sans Bold"/>
                <a:ea typeface="Public Sans Bold"/>
                <a:cs typeface="Public Sans Bold"/>
                <a:sym typeface="Public Sans Bold"/>
              </a:rPr>
              <a:t>III.Bunga ng Paglapit kay Hesus</a:t>
            </a:r>
          </a:p>
        </p:txBody>
      </p:sp>
      <p:sp>
        <p:nvSpPr>
          <p:cNvPr name="TextBox 3" id="3"/>
          <p:cNvSpPr txBox="true"/>
          <p:nvPr/>
        </p:nvSpPr>
        <p:spPr>
          <a:xfrm rot="0">
            <a:off x="1028700" y="2814026"/>
            <a:ext cx="16007976" cy="3133584"/>
          </a:xfrm>
          <a:prstGeom prst="rect">
            <a:avLst/>
          </a:prstGeom>
        </p:spPr>
        <p:txBody>
          <a:bodyPr anchor="t" rtlCol="false" tIns="0" lIns="0" bIns="0" rIns="0">
            <a:spAutoFit/>
          </a:bodyPr>
          <a:lstStyle/>
          <a:p>
            <a:pPr algn="l">
              <a:lnSpc>
                <a:spcPts val="12824"/>
              </a:lnSpc>
            </a:pPr>
            <a:r>
              <a:rPr lang="en-US" sz="7499">
                <a:solidFill>
                  <a:srgbClr val="333333"/>
                </a:solidFill>
                <a:latin typeface="Public Sans"/>
                <a:ea typeface="Public Sans"/>
                <a:cs typeface="Public Sans"/>
                <a:sym typeface="Public Sans"/>
              </a:rPr>
              <a:t>Tinanggap agad ang kagalingan- Nakakita si Bartimeo.</a:t>
            </a:r>
          </a:p>
        </p:txBody>
      </p:sp>
      <p:sp>
        <p:nvSpPr>
          <p:cNvPr name="AutoShape 4" id="4"/>
          <p:cNvSpPr/>
          <p:nvPr/>
        </p:nvSpPr>
        <p:spPr>
          <a:xfrm>
            <a:off x="935940" y="1348635"/>
            <a:ext cx="16230600" cy="0"/>
          </a:xfrm>
          <a:prstGeom prst="line">
            <a:avLst/>
          </a:prstGeom>
          <a:ln cap="flat" w="28575">
            <a:solidFill>
              <a:srgbClr val="333333"/>
            </a:solidFill>
            <a:prstDash val="solid"/>
            <a:headEnd type="none" len="sm" w="sm"/>
            <a:tailEnd type="none" len="sm" w="sm"/>
          </a:ln>
        </p:spPr>
      </p:sp>
    </p:spTree>
  </p:cSld>
  <p:clrMapOvr>
    <a:masterClrMapping/>
  </p:clrMapOvr>
</p:sld>
</file>

<file path=ppt/slides/slide11.xml><?xml version="1.0" encoding="utf-8"?>
<p:sld xmlns:p="http://schemas.openxmlformats.org/presentationml/2006/main" xmlns:a="http://schemas.openxmlformats.org/drawingml/2006/main">
  <p:cSld>
    <p:bg>
      <p:bgPr>
        <a:solidFill>
          <a:srgbClr val="F5F5F4"/>
        </a:solidFill>
      </p:bgPr>
    </p:bg>
    <p:spTree>
      <p:nvGrpSpPr>
        <p:cNvPr id="1" name=""/>
        <p:cNvGrpSpPr/>
        <p:nvPr/>
      </p:nvGrpSpPr>
      <p:grpSpPr>
        <a:xfrm>
          <a:off x="0" y="0"/>
          <a:ext cx="0" cy="0"/>
          <a:chOff x="0" y="0"/>
          <a:chExt cx="0" cy="0"/>
        </a:xfrm>
      </p:grpSpPr>
      <p:sp>
        <p:nvSpPr>
          <p:cNvPr name="AutoShape 2" id="2"/>
          <p:cNvSpPr/>
          <p:nvPr/>
        </p:nvSpPr>
        <p:spPr>
          <a:xfrm rot="0">
            <a:off x="1028700" y="1751768"/>
            <a:ext cx="16230600" cy="0"/>
          </a:xfrm>
          <a:prstGeom prst="line">
            <a:avLst/>
          </a:prstGeom>
          <a:ln cap="flat" w="28575">
            <a:solidFill>
              <a:srgbClr val="333333"/>
            </a:solidFill>
            <a:prstDash val="solid"/>
            <a:headEnd type="none" len="sm" w="sm"/>
            <a:tailEnd type="none" len="sm" w="sm"/>
          </a:ln>
        </p:spPr>
      </p:sp>
      <p:sp>
        <p:nvSpPr>
          <p:cNvPr name="TextBox 3" id="3"/>
          <p:cNvSpPr txBox="true"/>
          <p:nvPr/>
        </p:nvSpPr>
        <p:spPr>
          <a:xfrm rot="0">
            <a:off x="1099083" y="2466553"/>
            <a:ext cx="16089834" cy="5637754"/>
          </a:xfrm>
          <a:prstGeom prst="rect">
            <a:avLst/>
          </a:prstGeom>
        </p:spPr>
        <p:txBody>
          <a:bodyPr anchor="t" rtlCol="false" tIns="0" lIns="0" bIns="0" rIns="0">
            <a:spAutoFit/>
          </a:bodyPr>
          <a:lstStyle/>
          <a:p>
            <a:pPr algn="l">
              <a:lnSpc>
                <a:spcPts val="14740"/>
              </a:lnSpc>
            </a:pPr>
            <a:r>
              <a:rPr lang="en-US" b="true" sz="13400" i="true" spc="-656">
                <a:solidFill>
                  <a:srgbClr val="333333"/>
                </a:solidFill>
                <a:latin typeface="Noto Serif Display Semi-Bold Italics"/>
                <a:ea typeface="Noto Serif Display Semi-Bold Italics"/>
                <a:cs typeface="Noto Serif Display Semi-Bold Italics"/>
                <a:sym typeface="Noto Serif Display Semi-Bold Italics"/>
              </a:rPr>
              <a:t>Godbless!</a:t>
            </a:r>
          </a:p>
          <a:p>
            <a:pPr algn="l">
              <a:lnSpc>
                <a:spcPts val="14740"/>
              </a:lnSpc>
            </a:pPr>
            <a:r>
              <a:rPr lang="en-US" b="true" sz="13400" i="true" spc="-656">
                <a:solidFill>
                  <a:srgbClr val="333333"/>
                </a:solidFill>
                <a:latin typeface="Noto Serif Display Semi-Bold Italics"/>
                <a:ea typeface="Noto Serif Display Semi-Bold Italics"/>
                <a:cs typeface="Noto Serif Display Semi-Bold Italics"/>
                <a:sym typeface="Noto Serif Display Semi-Bold Italics"/>
              </a:rPr>
              <a:t>All Glory belongs to God.</a:t>
            </a:r>
          </a:p>
        </p:txBody>
      </p:sp>
      <p:sp>
        <p:nvSpPr>
          <p:cNvPr name="TextBox 4" id="4"/>
          <p:cNvSpPr txBox="true"/>
          <p:nvPr/>
        </p:nvSpPr>
        <p:spPr>
          <a:xfrm rot="0">
            <a:off x="1028700" y="971550"/>
            <a:ext cx="5036818" cy="431874"/>
          </a:xfrm>
          <a:prstGeom prst="rect">
            <a:avLst/>
          </a:prstGeom>
        </p:spPr>
        <p:txBody>
          <a:bodyPr anchor="t" rtlCol="false" tIns="0" lIns="0" bIns="0" rIns="0">
            <a:spAutoFit/>
          </a:bodyPr>
          <a:lstStyle/>
          <a:p>
            <a:pPr algn="l">
              <a:lnSpc>
                <a:spcPts val="3499"/>
              </a:lnSpc>
            </a:pPr>
            <a:r>
              <a:rPr lang="en-US" sz="2499" b="true">
                <a:solidFill>
                  <a:srgbClr val="333333"/>
                </a:solidFill>
                <a:latin typeface="Public Sans Bold"/>
                <a:ea typeface="Public Sans Bold"/>
                <a:cs typeface="Public Sans Bold"/>
                <a:sym typeface="Public Sans Bold"/>
              </a:rPr>
              <a:t>Mark 10: 46-52</a:t>
            </a:r>
          </a:p>
        </p:txBody>
      </p:sp>
      <p:sp>
        <p:nvSpPr>
          <p:cNvPr name="TextBox 5" id="5"/>
          <p:cNvSpPr txBox="true"/>
          <p:nvPr/>
        </p:nvSpPr>
        <p:spPr>
          <a:xfrm rot="0">
            <a:off x="12222482" y="971550"/>
            <a:ext cx="5036818" cy="431874"/>
          </a:xfrm>
          <a:prstGeom prst="rect">
            <a:avLst/>
          </a:prstGeom>
        </p:spPr>
        <p:txBody>
          <a:bodyPr anchor="t" rtlCol="false" tIns="0" lIns="0" bIns="0" rIns="0">
            <a:spAutoFit/>
          </a:bodyPr>
          <a:lstStyle/>
          <a:p>
            <a:pPr algn="r">
              <a:lnSpc>
                <a:spcPts val="3499"/>
              </a:lnSpc>
            </a:pPr>
            <a:r>
              <a:rPr lang="en-US" b="true" sz="2499">
                <a:solidFill>
                  <a:srgbClr val="333333"/>
                </a:solidFill>
                <a:latin typeface="Public Sans Bold"/>
                <a:ea typeface="Public Sans Bold"/>
                <a:cs typeface="Public Sans Bold"/>
                <a:sym typeface="Public Sans Bold"/>
              </a:rPr>
              <a:t>FOUR BEGINNERS LESSON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DAHYdMHo83U</dc:identifier>
  <dcterms:modified xsi:type="dcterms:W3CDTF">2011-08-01T06:04:30Z</dcterms:modified>
  <cp:revision>1</cp:revision>
  <dc:title>Copy of FOUR BEGINNERS LESSON</dc:title>
</cp:coreProperties>
</file>