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12188825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249" y="1173559"/>
            <a:ext cx="5631976" cy="316861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735215" y="1173163"/>
            <a:ext cx="5632047" cy="3168650"/>
          </a:xfrm>
        </p:spPr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417" y="1122363"/>
            <a:ext cx="914647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417" y="3602038"/>
            <a:ext cx="914647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079" y="1709738"/>
            <a:ext cx="1051844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079" y="4589463"/>
            <a:ext cx="1051844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428" y="1825625"/>
            <a:ext cx="51830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871" y="1825625"/>
            <a:ext cx="51830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16" y="365125"/>
            <a:ext cx="1051844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16" y="1681163"/>
            <a:ext cx="515918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16" y="2505075"/>
            <a:ext cx="515918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871" y="1681163"/>
            <a:ext cx="518459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871" y="2505075"/>
            <a:ext cx="518459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16" y="457200"/>
            <a:ext cx="393329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4596" y="987425"/>
            <a:ext cx="617387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16" y="2057400"/>
            <a:ext cx="393329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16" y="457200"/>
            <a:ext cx="393329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4596" y="987425"/>
            <a:ext cx="617387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16" y="2057400"/>
            <a:ext cx="393329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7260" y="365125"/>
            <a:ext cx="2629609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428" y="365125"/>
            <a:ext cx="773639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428" y="365125"/>
            <a:ext cx="105184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428" y="1825625"/>
            <a:ext cx="105184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428" y="6356350"/>
            <a:ext cx="27439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F79F3-6740-41D3-BFF5-01D6F2D6065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690" y="6356350"/>
            <a:ext cx="41159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931" y="6356350"/>
            <a:ext cx="27439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509B5-A06C-4C85-93F8-9ACB4C2068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790853" y="2943576"/>
            <a:ext cx="10625868" cy="4218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H="1" flipV="1">
            <a:off x="3690014" y="1495426"/>
            <a:ext cx="14574" cy="1481165"/>
          </a:xfrm>
          <a:prstGeom prst="line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9642962" y="2291715"/>
            <a:ext cx="7620" cy="2164080"/>
          </a:xfrm>
          <a:prstGeom prst="line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7670478" y="1459230"/>
            <a:ext cx="71755" cy="3946525"/>
          </a:xfrm>
          <a:prstGeom prst="line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69549" y="1740495"/>
            <a:ext cx="237209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 Rounded MT Bold" panose="020F0704030504030204" pitchFamily="34" charset="0"/>
              </a:rPr>
              <a:t>The end is not yet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280" y="2472738"/>
            <a:ext cx="248325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Matthew 24:4-6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28304" y="1764413"/>
            <a:ext cx="21794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Eras Bold ITC" panose="020B0907030504020204" pitchFamily="34" charset="0"/>
              </a:rPr>
              <a:t>Birth Pangs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95515" y="1090690"/>
            <a:ext cx="199942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Eras Bold ITC" panose="020B0907030504020204" pitchFamily="34" charset="0"/>
              </a:rPr>
              <a:t>Christ Return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94101" y="3008319"/>
            <a:ext cx="22776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Revelation 1-11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49940" y="3295963"/>
            <a:ext cx="192347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 Rounded MT Bold" panose="020F0704030504030204" pitchFamily="34" charset="0"/>
              </a:rPr>
              <a:t>Tribulation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H="1" flipV="1">
            <a:off x="5705504" y="1478915"/>
            <a:ext cx="37465" cy="5236210"/>
          </a:xfrm>
          <a:prstGeom prst="line">
            <a:avLst/>
          </a:prstGeom>
          <a:ln w="762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739347" y="3488413"/>
            <a:ext cx="1729591" cy="1464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624178" y="3480422"/>
            <a:ext cx="1803799" cy="105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1913035" y="3945955"/>
            <a:ext cx="18186" cy="238624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3683116" y="3819300"/>
            <a:ext cx="17337" cy="251289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0" y="-133992"/>
            <a:ext cx="1202220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End-Time Series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8712" y="3895648"/>
            <a:ext cx="16602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“Things which you have seen”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5982" y="4617627"/>
            <a:ext cx="173673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 Rounded MT Bold" panose="020F0704030504030204" pitchFamily="34" charset="0"/>
              </a:rPr>
              <a:t>Revelation of</a:t>
            </a:r>
          </a:p>
          <a:p>
            <a:r>
              <a:rPr lang="en-US" sz="1600" dirty="0">
                <a:latin typeface="Arial Rounded MT Bold" panose="020F0704030504030204" pitchFamily="34" charset="0"/>
              </a:rPr>
              <a:t> Jesus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53453" y="3919358"/>
            <a:ext cx="1831611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“Things which are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22028" y="3805513"/>
            <a:ext cx="1970882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“Things which will take place after these things”</a:t>
            </a:r>
            <a:endParaRPr lang="en-US" sz="1700" dirty="0">
              <a:latin typeface="Arial Rounded MT Bold" panose="020F07040305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95078" y="4946232"/>
            <a:ext cx="16602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-7 Churches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-Heaven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96062" y="5367641"/>
            <a:ext cx="236600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-Lamb open the 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  Book and 7 Seals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91393" y="5570591"/>
            <a:ext cx="1993897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-7 Trumpets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-Little open Book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-2 witnesses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584814" y="3039011"/>
            <a:ext cx="22776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 12-18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72667" y="3376311"/>
            <a:ext cx="2277635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>
                <a:latin typeface="Eras Bold ITC" panose="020B0907030504020204" pitchFamily="34" charset="0"/>
              </a:rPr>
              <a:t>Great Tribulation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45898" y="3923778"/>
            <a:ext cx="2023597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Rev.12</a:t>
            </a:r>
            <a:r>
              <a:rPr lang="en-US" sz="1400" dirty="0">
                <a:latin typeface="Arial Rounded MT Bold" panose="020F0704030504030204" pitchFamily="34" charset="0"/>
              </a:rPr>
              <a:t>:</a:t>
            </a:r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7-9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92720" y="3023235"/>
            <a:ext cx="17011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  Rev. 19-20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01377" y="3346100"/>
            <a:ext cx="1704330" cy="79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 Rounded MT Bold" panose="020F0704030504030204" pitchFamily="34" charset="0"/>
              </a:rPr>
              <a:t>Marriage of the   Lamb </a:t>
            </a:r>
          </a:p>
          <a:p>
            <a:pPr algn="ctr"/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Rev.19:7-9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785171" y="4121006"/>
            <a:ext cx="182053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 Rounded MT Bold" panose="020F0704030504030204" pitchFamily="34" charset="0"/>
              </a:rPr>
              <a:t>Millennial Reign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25025" y="3008630"/>
            <a:ext cx="16916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 21-22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693221" y="3840598"/>
            <a:ext cx="170433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 Rounded MT Bold" panose="020F0704030504030204" pitchFamily="34" charset="0"/>
              </a:rPr>
              <a:t>Eternal State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304138" y="4343379"/>
            <a:ext cx="1704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Eras Bold ITC" panose="020B0907030504020204" pitchFamily="34" charset="0"/>
              </a:rPr>
              <a:t>Great White</a:t>
            </a:r>
          </a:p>
          <a:p>
            <a:r>
              <a:rPr lang="en-US" dirty="0">
                <a:latin typeface="Eras Bold ITC" panose="020B0907030504020204" pitchFamily="34" charset="0"/>
              </a:rPr>
              <a:t>Throne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199214" y="5340799"/>
            <a:ext cx="101710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Eras Bold ITC" panose="020B0907030504020204" pitchFamily="34" charset="0"/>
              </a:rPr>
              <a:t>Christ</a:t>
            </a:r>
          </a:p>
          <a:p>
            <a:r>
              <a:rPr lang="en-US" dirty="0">
                <a:latin typeface="Eras Bold ITC" panose="020B0907030504020204" pitchFamily="34" charset="0"/>
              </a:rPr>
              <a:t>Return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94610" y="4315487"/>
            <a:ext cx="2407583" cy="1368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  <a:sym typeface="+mn-ea"/>
              </a:rPr>
              <a:t>saints (holy ones)</a:t>
            </a:r>
            <a:endParaRPr lang="en-US" sz="1400" dirty="0">
              <a:latin typeface="Arial Rounded MT Bold" panose="020F0704030504030204" pitchFamily="34" charset="0"/>
            </a:endParaRPr>
          </a:p>
          <a:p>
            <a:r>
              <a:rPr lang="en-US" sz="1300" dirty="0">
                <a:solidFill>
                  <a:srgbClr val="C00000"/>
                </a:solidFill>
                <a:latin typeface="Arial Rounded MT Bold" panose="020F0704030504030204" pitchFamily="34" charset="0"/>
                <a:sym typeface="+mn-ea"/>
              </a:rPr>
              <a:t>Rev.13:7&amp;10,Rev.14:12</a:t>
            </a:r>
          </a:p>
          <a:p>
            <a:r>
              <a:rPr lang="en-US" sz="1400" dirty="0">
                <a:latin typeface="Arial Rounded MT Bold" panose="020F0704030504030204" pitchFamily="34" charset="0"/>
                <a:sym typeface="+mn-ea"/>
              </a:rPr>
              <a:t>victorious</a:t>
            </a:r>
          </a:p>
          <a:p>
            <a:r>
              <a:rPr lang="en-US" sz="1500" dirty="0">
                <a:latin typeface="Arial Rounded MT Bold" panose="020F0704030504030204" pitchFamily="34" charset="0"/>
                <a:sym typeface="+mn-ea"/>
              </a:rPr>
              <a:t>  </a:t>
            </a:r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  <a:sym typeface="+mn-ea"/>
              </a:rPr>
              <a:t>Rev.15:2,Rev.7:14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 </a:t>
            </a:r>
            <a:r>
              <a:rPr lang="en-US" sz="1300" dirty="0">
                <a:latin typeface="Arial Rounded MT Bold" panose="020F0704030504030204" pitchFamily="34" charset="0"/>
              </a:rPr>
              <a:t>“thief--like coming”</a:t>
            </a:r>
          </a:p>
          <a:p>
            <a:r>
              <a:rPr lang="en-US" sz="1300" dirty="0">
                <a:latin typeface="Arial Rounded MT Bold" panose="020F0704030504030204" pitchFamily="34" charset="0"/>
                <a:sym typeface="+mn-ea"/>
              </a:rPr>
              <a:t> </a:t>
            </a:r>
            <a:r>
              <a:rPr lang="en-US" sz="13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Rev.16:15</a:t>
            </a:r>
            <a:r>
              <a:rPr lang="en-US" sz="1300" dirty="0">
                <a:latin typeface="Arial Rounded MT Bold" panose="020F0704030504030204" pitchFamily="34" charset="0"/>
              </a:rPr>
              <a:t> 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901305" y="1384935"/>
            <a:ext cx="19030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1Thes.4:16-18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 1Cor.15:42-44 </a:t>
            </a:r>
          </a:p>
          <a:p>
            <a:endParaRPr 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704840" y="5872480"/>
            <a:ext cx="6317615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Church’s Activities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  1) Command Center- Eternal Gospel to preach    </a:t>
            </a:r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Rev.14:6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  2) Empowered Church – End time Harvest             </a:t>
            </a:r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Rev.14:14-16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  3) Bond Servants – Called, Chosen, Faithful          </a:t>
            </a:r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Rev.17:12-14</a:t>
            </a:r>
          </a:p>
          <a:p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			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669530" y="4384675"/>
            <a:ext cx="1858010" cy="1583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 </a:t>
            </a:r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Rev.20:1-5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     -came to life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     -1</a:t>
            </a:r>
            <a:r>
              <a:rPr lang="en-US" sz="1400" baseline="30000" dirty="0">
                <a:latin typeface="Arial Rounded MT Bold" panose="020F0704030504030204" pitchFamily="34" charset="0"/>
              </a:rPr>
              <a:t>st</a:t>
            </a:r>
            <a:r>
              <a:rPr lang="en-US" sz="1400" dirty="0">
                <a:latin typeface="Arial Rounded MT Bold" panose="020F0704030504030204" pitchFamily="34" charset="0"/>
              </a:rPr>
              <a:t> Resurrection</a:t>
            </a:r>
          </a:p>
          <a:p>
            <a:pPr algn="ctr"/>
            <a:r>
              <a:rPr lang="en-US" sz="1300" dirty="0">
                <a:latin typeface="Arial Rounded MT Bold" panose="020F0704030504030204" pitchFamily="34" charset="0"/>
              </a:rPr>
              <a:t>1Cor.15:42-44</a:t>
            </a:r>
          </a:p>
          <a:p>
            <a:pPr algn="ctr"/>
            <a:r>
              <a:rPr lang="en-US" sz="1400" dirty="0">
                <a:latin typeface="Arial Rounded MT Bold" panose="020F0704030504030204" pitchFamily="34" charset="0"/>
              </a:rPr>
              <a:t> 1Thes.4:16-18</a:t>
            </a:r>
          </a:p>
          <a:p>
            <a:pPr algn="ctr"/>
            <a:r>
              <a:rPr lang="en-US" sz="1400" dirty="0">
                <a:latin typeface="Arial Rounded MT Bold" panose="020F0704030504030204" pitchFamily="34" charset="0"/>
              </a:rPr>
              <a:t> </a:t>
            </a:r>
          </a:p>
          <a:p>
            <a:endParaRPr 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77185" y="699316"/>
            <a:ext cx="4529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Rounded MT Bold" panose="020F0704030504030204" pitchFamily="34" charset="0"/>
              </a:rPr>
              <a:t>Post – Great Tribulation</a:t>
            </a:r>
            <a:endParaRPr lang="en-US" sz="2400" dirty="0"/>
          </a:p>
        </p:txBody>
      </p:sp>
      <p:sp>
        <p:nvSpPr>
          <p:cNvPr id="76" name="TextBox 75"/>
          <p:cNvSpPr txBox="1"/>
          <p:nvPr/>
        </p:nvSpPr>
        <p:spPr>
          <a:xfrm>
            <a:off x="380228" y="3678894"/>
            <a:ext cx="22776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400" dirty="0">
                <a:latin typeface="Arial Rounded MT Bold" panose="020F0704030504030204" pitchFamily="34" charset="0"/>
              </a:rPr>
              <a:t>Revelation 5:19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953919" y="4646294"/>
            <a:ext cx="1842603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>
                <a:latin typeface="Arial Rounded MT Bold" panose="020F0704030504030204" pitchFamily="34" charset="0"/>
              </a:rPr>
              <a:t>Overview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074112" y="4149234"/>
            <a:ext cx="166029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     Rev.2-7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73855" y="4292495"/>
            <a:ext cx="140337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 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14999" y="4649251"/>
            <a:ext cx="178546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Eras Bold ITC" panose="020B0907030504020204" pitchFamily="34" charset="0"/>
              </a:rPr>
              <a:t>Birth pangs</a:t>
            </a:r>
            <a:endParaRPr lang="en-US" b="1" dirty="0">
              <a:latin typeface="Eras Bold ITC" panose="020B0907030504020204" pitchFamily="34" charset="0"/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5824072" y="4562248"/>
            <a:ext cx="456687" cy="10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5802322" y="4995649"/>
            <a:ext cx="874580" cy="67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5815078" y="6124575"/>
            <a:ext cx="1623695" cy="1079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724390" y="2463800"/>
            <a:ext cx="17570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Matt. 25:31-33</a:t>
            </a:r>
            <a:endParaRPr lang="en-US" sz="13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685540" y="4432300"/>
            <a:ext cx="20186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 8-22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824220" y="1626870"/>
            <a:ext cx="16408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Eras Bold ITC" panose="020B0907030504020204" pitchFamily="34" charset="0"/>
              </a:rPr>
              <a:t>Great Tribulation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736973" y="2470590"/>
            <a:ext cx="198960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Matthew 24:7-13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659208" y="2237838"/>
            <a:ext cx="208211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Matthew 24:21-24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275862" y="1690468"/>
            <a:ext cx="1999427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Eras Bold ITC" panose="020B0907030504020204" pitchFamily="34" charset="0"/>
              </a:rPr>
              <a:t>Great</a:t>
            </a:r>
            <a:r>
              <a:rPr lang="en-US" sz="1600" dirty="0">
                <a:latin typeface="Eras Bold ITC" panose="020B0907030504020204" pitchFamily="34" charset="0"/>
              </a:rPr>
              <a:t> White</a:t>
            </a:r>
          </a:p>
          <a:p>
            <a:r>
              <a:rPr lang="en-US" sz="1600" dirty="0">
                <a:latin typeface="Eras Bold ITC" panose="020B0907030504020204" pitchFamily="34" charset="0"/>
              </a:rPr>
              <a:t>Throne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653155" y="4922520"/>
            <a:ext cx="20516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 8-11</a:t>
            </a:r>
          </a:p>
          <a:p>
            <a:pPr algn="ctr"/>
            <a:r>
              <a:rPr lang="en-US" sz="1400" b="1" dirty="0">
                <a:latin typeface="Arial Rounded MT Bold" panose="020F0704030504030204" pitchFamily="34" charset="0"/>
              </a:rPr>
              <a:t>Matt.24:7-13, </a:t>
            </a:r>
          </a:p>
          <a:p>
            <a:pPr algn="ctr"/>
            <a:r>
              <a:rPr lang="en-US" sz="1400" b="1" dirty="0">
                <a:latin typeface="Arial Rounded MT Bold" panose="020F0704030504030204" pitchFamily="34" charset="0"/>
              </a:rPr>
              <a:t>Lk.21:25-26</a:t>
            </a:r>
          </a:p>
          <a:p>
            <a:pPr algn="ctr"/>
            <a:endParaRPr lang="en-US" sz="14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712082" y="4118322"/>
            <a:ext cx="2052237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climax--- </a:t>
            </a:r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Rev.13&amp;14</a:t>
            </a:r>
            <a:endParaRPr lang="en-US" sz="1400" dirty="0">
              <a:latin typeface="Arial Rounded MT Bold" panose="020F07040305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55123" y="1094875"/>
            <a:ext cx="3524268" cy="1203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9423895" y="4831178"/>
            <a:ext cx="2484773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Rev.20:11-15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2 Cor.5:10 (Judgement)</a:t>
            </a:r>
          </a:p>
          <a:p>
            <a:r>
              <a:rPr lang="en-US" sz="1400" dirty="0">
                <a:latin typeface="Arial Rounded MT Bold" panose="020F0704030504030204" pitchFamily="34" charset="0"/>
              </a:rPr>
              <a:t>1 Cor.3:10-15 (Reward)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5786" y="5684937"/>
            <a:ext cx="200927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Rev.19:11-16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71765" y="1934845"/>
            <a:ext cx="20326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Matt. 24:29-31</a:t>
            </a:r>
          </a:p>
          <a:p>
            <a:r>
              <a:rPr lang="en-US" sz="1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Matt. 24:40-41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62370" y="2474002"/>
            <a:ext cx="202993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Elect</a:t>
            </a:r>
            <a:r>
              <a:rPr lang="en-US" sz="1400" u="sng" dirty="0">
                <a:latin typeface="Arial Rounded MT Bold" panose="020F0704030504030204" pitchFamily="34" charset="0"/>
              </a:rPr>
              <a:t> </a:t>
            </a:r>
            <a:r>
              <a:rPr lang="en-US" sz="1400" dirty="0">
                <a:latin typeface="Arial Rounded MT Bold" panose="020F0704030504030204" pitchFamily="34" charset="0"/>
              </a:rPr>
              <a:t>(chosen ones)</a:t>
            </a:r>
          </a:p>
          <a:p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Matt. 24:22,24</a:t>
            </a:r>
          </a:p>
        </p:txBody>
      </p:sp>
      <p:sp>
        <p:nvSpPr>
          <p:cNvPr id="4" name="TextBox 10"/>
          <p:cNvSpPr txBox="1"/>
          <p:nvPr/>
        </p:nvSpPr>
        <p:spPr>
          <a:xfrm>
            <a:off x="7762875" y="2458085"/>
            <a:ext cx="19246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 Rounded MT Bold" panose="020F0704030504030204" pitchFamily="34" charset="0"/>
              </a:rPr>
              <a:t>Elect</a:t>
            </a:r>
            <a:r>
              <a:rPr lang="en-US" sz="1400" u="sng" dirty="0">
                <a:latin typeface="Arial Rounded MT Bold" panose="020F0704030504030204" pitchFamily="34" charset="0"/>
              </a:rPr>
              <a:t> </a:t>
            </a:r>
            <a:r>
              <a:rPr lang="en-US" sz="1400" dirty="0">
                <a:latin typeface="Arial Rounded MT Bold" panose="020F0704030504030204" pitchFamily="34" charset="0"/>
              </a:rPr>
              <a:t>(chosen ones)</a:t>
            </a:r>
          </a:p>
          <a:p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Matt. 24:31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86429" y="3714153"/>
            <a:ext cx="181679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 Rounded MT Bold" panose="020F0704030504030204" pitchFamily="34" charset="0"/>
              </a:rPr>
              <a:t> </a:t>
            </a:r>
            <a:r>
              <a:rPr lang="en-US" sz="1500" dirty="0" err="1">
                <a:latin typeface="Arial Rounded MT Bold" panose="020F0704030504030204" pitchFamily="34" charset="0"/>
              </a:rPr>
              <a:t>satan’s</a:t>
            </a:r>
            <a:r>
              <a:rPr lang="en-US" sz="1500" dirty="0">
                <a:latin typeface="Arial Rounded MT Bold" panose="020F0704030504030204" pitchFamily="34" charset="0"/>
              </a:rPr>
              <a:t> fall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</Words>
  <Application>Microsoft Office PowerPoint</Application>
  <PresentationFormat>Custom</PresentationFormat>
  <Paragraphs>79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Rounded MT Bold</vt:lpstr>
      <vt:lpstr>Calibri</vt:lpstr>
      <vt:lpstr>Calibri Light</vt:lpstr>
      <vt:lpstr>Eras Bold ITC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TNO</dc:creator>
  <cp:lastModifiedBy>Mark Vegiga</cp:lastModifiedBy>
  <cp:revision>119</cp:revision>
  <cp:lastPrinted>2020-08-24T01:53:00Z</cp:lastPrinted>
  <dcterms:created xsi:type="dcterms:W3CDTF">2020-08-15T09:19:00Z</dcterms:created>
  <dcterms:modified xsi:type="dcterms:W3CDTF">2020-12-11T21:15:32Z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1033-11.2.0.9747</vt:lpwstr>
  </property>
</Properties>
</file>